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61" r:id="rId3"/>
    <p:sldId id="264" r:id="rId4"/>
    <p:sldId id="265" r:id="rId5"/>
    <p:sldId id="260" r:id="rId6"/>
    <p:sldId id="277" r:id="rId7"/>
    <p:sldId id="276" r:id="rId8"/>
    <p:sldId id="274" r:id="rId9"/>
    <p:sldId id="257" r:id="rId10"/>
    <p:sldId id="272" r:id="rId11"/>
    <p:sldId id="275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FFFFCC"/>
    <a:srgbClr val="F79747"/>
    <a:srgbClr val="FF0909"/>
    <a:srgbClr val="00CC5C"/>
    <a:srgbClr val="F79B4F"/>
    <a:srgbClr val="CC6600"/>
    <a:srgbClr val="EAF1FA"/>
    <a:srgbClr val="CC0000"/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05" autoAdjust="0"/>
    <p:restoredTop sz="94660"/>
  </p:normalViewPr>
  <p:slideViewPr>
    <p:cSldViewPr>
      <p:cViewPr varScale="1">
        <p:scale>
          <a:sx n="68" d="100"/>
          <a:sy n="68" d="100"/>
        </p:scale>
        <p:origin x="85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953D43-2CA7-4E6D-8330-50006DBC228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97B1C7-7BD0-4F10-8F7D-A8BBCF50E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1B4C-11B8-441E-B50A-340E0F48333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3B81-1B9A-4E4E-8CC4-BD32036B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054DA-D759-4BFD-A23C-22A7850085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EECA3C-7B48-4702-983D-589CBD87E0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3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8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6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5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5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2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E52E9-1AA0-4C33-BDCB-DC5904A7876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2D58-35B8-4E48-B093-83C3CF66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0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2133600"/>
            <a:ext cx="6781800" cy="1086045"/>
          </a:xfrm>
          <a:scene3d>
            <a:camera prst="orthographicFront">
              <a:rot lat="0" lon="21299999" rev="0"/>
            </a:camera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n-US" sz="2000" b="1" i="1" cap="none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Together we can create pathways for people in need , enabling them to achieve economic and social progress and enjoy a better quality of life.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1835" y="3569547"/>
            <a:ext cx="2444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Narendra P. Sharma, PhD</a:t>
            </a:r>
          </a:p>
          <a:p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Founder &amp; Chair, NOC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88238"/>
            <a:ext cx="2362200" cy="15745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35089"/>
            <a:ext cx="1524000" cy="22856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75514"/>
            <a:ext cx="3200400" cy="240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77" y="762000"/>
            <a:ext cx="2614246" cy="12283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2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91488" y="6545756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NSharma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/2022</a:t>
            </a:r>
          </a:p>
        </p:txBody>
      </p:sp>
    </p:spTree>
    <p:extLst>
      <p:ext uri="{BB962C8B-B14F-4D97-AF65-F5344CB8AC3E}">
        <p14:creationId xmlns:p14="http://schemas.microsoft.com/office/powerpoint/2010/main" val="193252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39713"/>
            <a:ext cx="7924800" cy="11430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Self Realization and Development</a:t>
            </a: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2209800" y="1638300"/>
            <a:ext cx="2743200" cy="266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768600" y="2125663"/>
            <a:ext cx="1676400" cy="1752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048000" y="2551113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self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163888" y="220345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KNOWN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57525" y="3889375"/>
            <a:ext cx="1199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UNKNOWN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5029200" y="2551113"/>
            <a:ext cx="1295400" cy="268287"/>
          </a:xfrm>
          <a:prstGeom prst="line">
            <a:avLst/>
          </a:prstGeom>
          <a:ln>
            <a:solidFill>
              <a:schemeClr val="accent2"/>
            </a:solidFill>
            <a:headEnd type="arrow" w="med" len="med"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867400" y="2125663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Expanding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frontiers through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self awareness and knowledge.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3399" y="5029200"/>
            <a:ext cx="8153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Times New Roman" charset="0"/>
              </a:rPr>
              <a:t>“When you try to understand everything, you will not understand anything.  The best way is to understand yourself, and then you will understand everything.”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707063" y="5765800"/>
            <a:ext cx="145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…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Shunryu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charset="0"/>
              </a:rPr>
              <a:t> Suzuki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277EAE-9D83-DD08-410B-3648BC8B2497}"/>
              </a:ext>
            </a:extLst>
          </p:cNvPr>
          <p:cNvSpPr txBox="1"/>
          <p:nvPr/>
        </p:nvSpPr>
        <p:spPr>
          <a:xfrm>
            <a:off x="7924800" y="6545754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NSharma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/2022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D0C8FA-374E-E632-F8BC-2CEEDBEA60C0}"/>
              </a:ext>
            </a:extLst>
          </p:cNvPr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My Inspiration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888154"/>
            <a:ext cx="5486400" cy="36576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676400"/>
            <a:ext cx="5791193" cy="923330"/>
          </a:xfrm>
          <a:prstGeom prst="rect">
            <a:avLst/>
          </a:prstGeom>
          <a:noFill/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The best way to find yourself is to cultivate your soul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through self awareness, knowledge, and service to others.			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091B61-458C-A2DF-50C7-814666A5ABCA}"/>
              </a:ext>
            </a:extLst>
          </p:cNvPr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4DCEABB-FF80-3EB7-68B2-65A754763F10}"/>
              </a:ext>
            </a:extLst>
          </p:cNvPr>
          <p:cNvSpPr txBox="1"/>
          <p:nvPr/>
        </p:nvSpPr>
        <p:spPr>
          <a:xfrm>
            <a:off x="7924800" y="6545754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NSharma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/2022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3400"/>
            <a:ext cx="2133600" cy="10025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57" y="4728051"/>
            <a:ext cx="3067720" cy="18177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0" y="2613804"/>
            <a:ext cx="6248400" cy="16764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Website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  <a:cs typeface="Times New Roman" pitchFamily="18" charset="0"/>
                <a:hlinkClick r:id="rId4"/>
              </a:rPr>
              <a:t>http://www.noc-sc.org/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Address: P.O. Box 23558, Hilton Head Island, SC  29925</a:t>
            </a:r>
          </a:p>
          <a:p>
            <a:pPr>
              <a:buFontTx/>
              <a:buNone/>
              <a:defRPr/>
            </a:pP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Telephone: 843-681-4100</a:t>
            </a:r>
          </a:p>
          <a:p>
            <a:pPr>
              <a:buNone/>
              <a:defRPr/>
            </a:pPr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</a:rPr>
              <a:t>Like us on Facebook &amp; Instagram</a:t>
            </a:r>
          </a:p>
          <a:p>
            <a:pPr>
              <a:buFontTx/>
              <a:buNone/>
              <a:defRPr/>
            </a:pPr>
            <a:endParaRPr lang="en-US" sz="20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80109"/>
            <a:ext cx="2621633" cy="19656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7924800" y="6545754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NSharma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/2022</a:t>
            </a:r>
          </a:p>
        </p:txBody>
      </p:sp>
    </p:spTree>
    <p:extLst>
      <p:ext uri="{BB962C8B-B14F-4D97-AF65-F5344CB8AC3E}">
        <p14:creationId xmlns:p14="http://schemas.microsoft.com/office/powerpoint/2010/main" val="70704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77195" y="2819400"/>
            <a:ext cx="6261166" cy="2971800"/>
          </a:xfrm>
          <a:prstGeom prst="rect">
            <a:avLst/>
          </a:prstGeom>
          <a:solidFill>
            <a:srgbClr val="DDE9F7"/>
          </a:solidFill>
          <a:ln w="19050">
            <a:solidFill>
              <a:srgbClr val="0070C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i="1" cap="small" dirty="0">
              <a:solidFill>
                <a:srgbClr val="0070C0"/>
              </a:solidFill>
              <a:effectLst/>
              <a:latin typeface="Garamond" panose="02020404030301010803" pitchFamily="18" charset="0"/>
              <a:ea typeface="Times New Roman"/>
            </a:endParaRPr>
          </a:p>
          <a:p>
            <a:pPr marL="0" marR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i="1" cap="small" dirty="0">
              <a:solidFill>
                <a:srgbClr val="0070C0"/>
              </a:solidFill>
              <a:effectLst/>
              <a:latin typeface="Garamond" panose="02020404030301010803" pitchFamily="18" charset="0"/>
              <a:ea typeface="Times New Roman"/>
            </a:endParaRPr>
          </a:p>
          <a:p>
            <a:pPr marL="0" marR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u="sng" cap="small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Times New Roman"/>
              </a:rPr>
              <a:t>Vision</a:t>
            </a:r>
            <a:r>
              <a:rPr lang="en-US" b="1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Times New Roman"/>
              </a:rPr>
              <a:t> : To create an even playing field so that people in low-income neighborhoods can achieve the “American Dream.”</a:t>
            </a:r>
            <a:endParaRPr lang="en-US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Times New Roman"/>
            </a:endParaRPr>
          </a:p>
          <a:p>
            <a:pPr marL="0" marR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Times New Roman"/>
              </a:rPr>
              <a:t> </a:t>
            </a:r>
            <a:endParaRPr lang="en-US" b="1" dirty="0">
              <a:solidFill>
                <a:srgbClr val="0070C0"/>
              </a:solidFill>
              <a:latin typeface="Garamond" panose="02020404030301010803" pitchFamily="18" charset="0"/>
              <a:ea typeface="Times New Roman"/>
            </a:endParaRPr>
          </a:p>
          <a:p>
            <a:pPr marL="0" marR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u="sng" cap="small" dirty="0">
                <a:solidFill>
                  <a:schemeClr val="accent6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Times New Roman"/>
              </a:rPr>
              <a:t>Mission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Times New Roman"/>
              </a:rPr>
              <a:t>:  To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Times New Roman"/>
              </a:rPr>
              <a:t>empower 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Times New Roman"/>
              </a:rPr>
              <a:t>people living in poverty by creating opportunities for achieving economic independence, personal fulfillment, self-reliance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Times New Roman"/>
              </a:rPr>
              <a:t>, and dignity.</a:t>
            </a:r>
            <a:endParaRPr lang="en-US" b="1" i="1" dirty="0">
              <a:solidFill>
                <a:schemeClr val="accent6">
                  <a:lumMod val="50000"/>
                </a:schemeClr>
              </a:solidFill>
              <a:effectLst/>
              <a:latin typeface="Garamond" panose="02020404030301010803" pitchFamily="18" charset="0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b="1" i="1" dirty="0">
              <a:solidFill>
                <a:srgbClr val="0070C0"/>
              </a:solidFill>
              <a:latin typeface="Garamond" panose="02020404030301010803" pitchFamily="18" charset="0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/>
              </a:rPr>
              <a:t> </a:t>
            </a:r>
            <a:r>
              <a:rPr lang="en-US" sz="2000" b="1" i="1" u="sng" cap="small" dirty="0">
                <a:solidFill>
                  <a:schemeClr val="accent3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Times New Roman"/>
              </a:rPr>
              <a:t>Core Values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Times New Roman"/>
              </a:rPr>
              <a:t>:  I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ea typeface="Times New Roman"/>
              </a:rPr>
              <a:t>n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effectLst/>
                <a:latin typeface="Garamond" panose="02020404030301010803" pitchFamily="18" charset="0"/>
                <a:ea typeface="Times New Roman"/>
              </a:rPr>
              <a:t>tegrity, compassion, commitment.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/>
              <a:latin typeface="Garamond" panose="02020404030301010803" pitchFamily="18" charset="0"/>
              <a:ea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4478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Neighborhood Outreach Connection:</a:t>
            </a:r>
          </a:p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Driven by  Its Vision, Mission, and Core Values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1"/>
            <a:ext cx="1600200" cy="75190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2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38364" y="6430340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NSharma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/2022</a:t>
            </a:r>
          </a:p>
        </p:txBody>
      </p:sp>
    </p:spTree>
    <p:extLst>
      <p:ext uri="{BB962C8B-B14F-4D97-AF65-F5344CB8AC3E}">
        <p14:creationId xmlns:p14="http://schemas.microsoft.com/office/powerpoint/2010/main" val="39570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934200" cy="701040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NOC’s Innovative Development Approach &amp; Business Model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057400"/>
            <a:ext cx="51054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9840" y="2078385"/>
            <a:ext cx="4679119" cy="35814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77927" y="2078385"/>
            <a:ext cx="3515987" cy="35394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NOC’s comparative advantages: </a:t>
            </a:r>
          </a:p>
          <a:p>
            <a:endParaRPr lang="en-US" sz="1600" b="1" i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buClr>
                <a:srgbClr val="CC66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CC6600"/>
                </a:solidFill>
                <a:latin typeface="Garamond" panose="02020404030301010803" pitchFamily="18" charset="0"/>
              </a:rPr>
              <a:t>Strong presence 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in neighborhoods.</a:t>
            </a:r>
          </a:p>
          <a:p>
            <a:pPr marL="285750" indent="-285750">
              <a:buClr>
                <a:srgbClr val="CC66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CC6600"/>
                </a:solidFill>
                <a:latin typeface="Garamond" panose="02020404030301010803" pitchFamily="18" charset="0"/>
              </a:rPr>
              <a:t>Strong relationships 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with parents, families, and community. </a:t>
            </a:r>
          </a:p>
          <a:p>
            <a:pPr marL="285750" indent="-285750">
              <a:buClr>
                <a:srgbClr val="CC66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CC6600"/>
                </a:solidFill>
                <a:latin typeface="Garamond" panose="02020404030301010803" pitchFamily="18" charset="0"/>
              </a:rPr>
              <a:t>Teachers and school curriculum 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brought  into centers.</a:t>
            </a:r>
          </a:p>
          <a:p>
            <a:pPr marL="285750" indent="-285750">
              <a:buClr>
                <a:srgbClr val="CC66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Access to </a:t>
            </a:r>
            <a:r>
              <a:rPr lang="en-US" sz="1600" b="1" i="1" dirty="0">
                <a:solidFill>
                  <a:srgbClr val="CC6600"/>
                </a:solidFill>
                <a:latin typeface="Garamond" panose="02020404030301010803" pitchFamily="18" charset="0"/>
              </a:rPr>
              <a:t>computers and the internet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.  </a:t>
            </a:r>
          </a:p>
          <a:p>
            <a:pPr marL="285750" indent="-285750">
              <a:buClr>
                <a:srgbClr val="CC66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CC6600"/>
                </a:solidFill>
                <a:latin typeface="Garamond" panose="02020404030301010803" pitchFamily="18" charset="0"/>
              </a:rPr>
              <a:t>Proven track record 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in generating positive results.</a:t>
            </a:r>
          </a:p>
          <a:p>
            <a:pPr marL="285750" indent="-285750">
              <a:buClr>
                <a:srgbClr val="CC66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CC6600"/>
                </a:solidFill>
                <a:latin typeface="Garamond" panose="02020404030301010803" pitchFamily="18" charset="0"/>
              </a:rPr>
              <a:t>Low cost  in delivery of services.</a:t>
            </a:r>
          </a:p>
          <a:p>
            <a:pPr marL="285750" indent="-285750">
              <a:buClr>
                <a:srgbClr val="CC66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Working with other </a:t>
            </a:r>
            <a:r>
              <a:rPr lang="en-US" sz="1600" b="1" i="1" dirty="0">
                <a:solidFill>
                  <a:srgbClr val="CC6600"/>
                </a:solidFill>
                <a:latin typeface="Garamond" panose="02020404030301010803" pitchFamily="18" charset="0"/>
              </a:rPr>
              <a:t>service providers.</a:t>
            </a:r>
            <a:endParaRPr lang="en-US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940937"/>
            <a:ext cx="6121612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Be a caring neighbor … Together we can make a difference.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1"/>
            <a:ext cx="1600200" cy="7519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32272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6420021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NSharma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/2022</a:t>
            </a:r>
          </a:p>
        </p:txBody>
      </p:sp>
    </p:spTree>
    <p:extLst>
      <p:ext uri="{BB962C8B-B14F-4D97-AF65-F5344CB8AC3E}">
        <p14:creationId xmlns:p14="http://schemas.microsoft.com/office/powerpoint/2010/main" val="53172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NOC Is Making a Measurable Difference…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138" y="2209800"/>
            <a:ext cx="63246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NOC has 6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neighborhood learning centers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 (NLCs) in Beaufort County.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NOC  serves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more than 450 students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, from Pre-K to Grade 8 …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all on full scholarship.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&gt;95% of  students show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progress in reading and math 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based on MAP test scores.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NOC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allocates  &gt;90% of its resources 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to programs at a cost of less than $1,200 per student per year.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In 2022 , NOC has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screened more than 360 people in the health sector 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in low-income neighborhoods .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NOC has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benefited over  6,000 people 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through workforce development/community events since its inception.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NOC has been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successful in community development</a:t>
            </a:r>
            <a:r>
              <a:rPr lang="en-US" sz="16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 (Oaks in HHI is an excellent example).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lang="en-US" sz="1600" i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1"/>
            <a:ext cx="1600200" cy="75190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45618" y="6430340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NSharma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/2022</a:t>
            </a:r>
          </a:p>
        </p:txBody>
      </p:sp>
    </p:spTree>
    <p:extLst>
      <p:ext uri="{BB962C8B-B14F-4D97-AF65-F5344CB8AC3E}">
        <p14:creationId xmlns:p14="http://schemas.microsoft.com/office/powerpoint/2010/main" val="115421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8332" y="960375"/>
            <a:ext cx="6553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NOC’s Growth Path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18332" y="1991264"/>
            <a:ext cx="1905000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First</a:t>
            </a:r>
          </a:p>
          <a:p>
            <a:pPr algn="ctr"/>
            <a:r>
              <a:rPr lang="en-US" sz="20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10 years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Garamond" panose="02020404030301010803" pitchFamily="18" charset="0"/>
              </a:rPr>
              <a:t>(2008-2018)</a:t>
            </a:r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>
            <a:off x="3023332" y="2562764"/>
            <a:ext cx="71046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3800" y="1991264"/>
            <a:ext cx="4648200" cy="1384995"/>
          </a:xfrm>
          <a:prstGeom prst="rect">
            <a:avLst/>
          </a:prstGeom>
          <a:solidFill>
            <a:srgbClr val="F9EEED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Strong foundation , integrity, &amp; reputation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Effective development approach &amp; business model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Significant, measurable  results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Nationally recognized social entrepreneurship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Cost effective delivery of services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NOC’s model &amp; logo trademarked </a:t>
            </a:r>
          </a:p>
        </p:txBody>
      </p:sp>
      <p:sp>
        <p:nvSpPr>
          <p:cNvPr id="9" name="Oval 8"/>
          <p:cNvSpPr/>
          <p:nvPr/>
        </p:nvSpPr>
        <p:spPr>
          <a:xfrm>
            <a:off x="1260668" y="4191000"/>
            <a:ext cx="19050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Second</a:t>
            </a:r>
          </a:p>
          <a:p>
            <a:pPr algn="ctr"/>
            <a:r>
              <a:rPr lang="en-US" sz="20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10 years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Garamond" panose="02020404030301010803" pitchFamily="18" charset="0"/>
              </a:rPr>
              <a:t>(2019-2028)</a:t>
            </a:r>
            <a:endParaRPr lang="en-US" sz="1600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75732" y="4758545"/>
            <a:ext cx="55806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8177" y="4100780"/>
            <a:ext cx="4633823" cy="2031325"/>
          </a:xfrm>
          <a:prstGeom prst="rect">
            <a:avLst/>
          </a:prstGeom>
          <a:solidFill>
            <a:srgbClr val="FFF8F3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Expansion of programs in Beaufort County 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Establishment of programs in SC &amp; nationally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Building strategic partnerships and alliances in order to replicate NOC’s model beyond Beaufort County, led  by local people and communities, with know-how  &amp; technical support from NOC</a:t>
            </a:r>
          </a:p>
          <a:p>
            <a:pPr marL="285750" lvl="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NOC recently replicated its business model in Lynchburg, VA, locally managed, operated, and funded.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1"/>
            <a:ext cx="1600200" cy="7519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91488" y="6545756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NSharma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/2022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2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0030" y="1524000"/>
            <a:ext cx="6918565" cy="1524000"/>
          </a:xfrm>
          <a:ln w="12700"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sz="20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NOC’s mantra….</a:t>
            </a:r>
            <a:br>
              <a:rPr lang="en-US" sz="2000" b="1" i="1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br>
              <a:rPr lang="en-US" sz="2000" b="1" i="1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en-US" sz="2000" b="1" i="1" cap="none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e a caring neighbor…touch the lives of people by connecting, listening, and helping them with </a:t>
            </a:r>
            <a:br>
              <a:rPr lang="en-US" sz="2000" b="1" i="1" cap="none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en-US" sz="2000" b="1" i="1" cap="none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love, compassion, and goodness.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5023"/>
            <a:ext cx="1783862" cy="838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2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91488" y="6545756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NSharma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/2022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CAB97-D44C-A3E4-265B-C329B745F0E7}"/>
              </a:ext>
            </a:extLst>
          </p:cNvPr>
          <p:cNvSpPr txBox="1"/>
          <p:nvPr/>
        </p:nvSpPr>
        <p:spPr>
          <a:xfrm>
            <a:off x="2845238" y="3459332"/>
            <a:ext cx="32249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Garamond" panose="02020404030301010803" pitchFamily="18" charset="0"/>
              </a:rPr>
              <a:t>“Learn from the people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Garamond" panose="02020404030301010803" pitchFamily="18" charset="0"/>
              </a:rPr>
              <a:t>Plan with the people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Garamond" panose="02020404030301010803" pitchFamily="18" charset="0"/>
              </a:rPr>
              <a:t>Begin with what they have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Garamond" panose="02020404030301010803" pitchFamily="18" charset="0"/>
              </a:rPr>
              <a:t>Build on what they know.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Garamond" panose="02020404030301010803" pitchFamily="18" charset="0"/>
              </a:rPr>
              <a:t>When the task is accomplished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Garamond" panose="02020404030301010803" pitchFamily="18" charset="0"/>
              </a:rPr>
              <a:t>The people … [will] remark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Garamond" panose="02020404030301010803" pitchFamily="18" charset="0"/>
              </a:rPr>
              <a:t>We have done it ourselves.”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Garamond" panose="02020404030301010803" pitchFamily="18" charset="0"/>
              </a:rPr>
              <a:t>Lao-Tzu</a:t>
            </a:r>
          </a:p>
        </p:txBody>
      </p:sp>
    </p:spTree>
    <p:extLst>
      <p:ext uri="{BB962C8B-B14F-4D97-AF65-F5344CB8AC3E}">
        <p14:creationId xmlns:p14="http://schemas.microsoft.com/office/powerpoint/2010/main" val="313998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5A5D-D9E7-8B0F-0751-0CE5A1A9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362200"/>
            <a:ext cx="3733800" cy="1676400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Reflections</a:t>
            </a:r>
            <a:br>
              <a:rPr lang="en-US" sz="3600" b="1" i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br>
              <a:rPr lang="en-US" sz="3600" b="1" i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Cultivation of the soul…</a:t>
            </a:r>
          </a:p>
        </p:txBody>
      </p:sp>
      <p:pic>
        <p:nvPicPr>
          <p:cNvPr id="4" name="Picture 3" descr="A pond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D06D432F-F365-2AA7-35DF-C1FAA561C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462"/>
            <a:ext cx="3429000" cy="606507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B30AF1-9700-D546-C7D3-0B45E3E9AF66}"/>
              </a:ext>
            </a:extLst>
          </p:cNvPr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6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Poverty … A Two-Edged Sword</a:t>
            </a:r>
          </a:p>
        </p:txBody>
      </p:sp>
      <p:sp>
        <p:nvSpPr>
          <p:cNvPr id="3" name="Oval 2"/>
          <p:cNvSpPr/>
          <p:nvPr/>
        </p:nvSpPr>
        <p:spPr>
          <a:xfrm>
            <a:off x="4191000" y="3317875"/>
            <a:ext cx="762000" cy="755650"/>
          </a:xfrm>
          <a:prstGeom prst="ellipse">
            <a:avLst/>
          </a:prstGeom>
          <a:solidFill>
            <a:srgbClr val="B7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2590800"/>
            <a:ext cx="2438400" cy="2209800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8150" y="3525838"/>
            <a:ext cx="647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1775" y="2843213"/>
            <a:ext cx="12112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external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125" y="4230688"/>
            <a:ext cx="90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world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56225" y="3179763"/>
            <a:ext cx="1120775" cy="15081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1713" y="2514600"/>
            <a:ext cx="2790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Materialistic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approach to life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14650" y="3711575"/>
            <a:ext cx="1276350" cy="984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5751" y="3600450"/>
            <a:ext cx="28384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Poverty within us ... absence of inner peace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Values such as love,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Times New Roman" pitchFamily="18" charset="0"/>
              </a:rPr>
              <a:t>compassion, and goodness</a:t>
            </a:r>
          </a:p>
        </p:txBody>
      </p:sp>
      <p:sp>
        <p:nvSpPr>
          <p:cNvPr id="17" name="Oval 16"/>
          <p:cNvSpPr/>
          <p:nvPr/>
        </p:nvSpPr>
        <p:spPr>
          <a:xfrm>
            <a:off x="3547874" y="2705100"/>
            <a:ext cx="24384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FD26F-7F72-3239-8EC1-5028CFB08CEB}"/>
              </a:ext>
            </a:extLst>
          </p:cNvPr>
          <p:cNvSpPr txBox="1"/>
          <p:nvPr/>
        </p:nvSpPr>
        <p:spPr>
          <a:xfrm>
            <a:off x="7924800" y="6545754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NSharma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/2022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F8583E-7A5E-B8C6-FBDF-D530CF0B26DA}"/>
              </a:ext>
            </a:extLst>
          </p:cNvPr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A Few More Words on Poverty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2" y="1890300"/>
            <a:ext cx="65357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… millions of people … suffer such terrible loneliness and emptiness… They feel unloved and unwanted. These people are not hungry in the physical sense, but they are in another way.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				Mother Teresa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8" y="4114800"/>
            <a:ext cx="2990850" cy="223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75" y="4114800"/>
            <a:ext cx="3357563" cy="223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2D96F5-15BE-6541-EB0A-CEC95F47EA16}"/>
              </a:ext>
            </a:extLst>
          </p:cNvPr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EDDCED-DA9A-2C4B-BCB2-CD2E06F4F358}"/>
              </a:ext>
            </a:extLst>
          </p:cNvPr>
          <p:cNvSpPr txBox="1"/>
          <p:nvPr/>
        </p:nvSpPr>
        <p:spPr>
          <a:xfrm>
            <a:off x="7924800" y="6545754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NSharma</a:t>
            </a: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+mn-cs"/>
              </a:rPr>
              <a:t>/2022</a:t>
            </a:r>
          </a:p>
        </p:txBody>
      </p:sp>
    </p:spTree>
    <p:extLst>
      <p:ext uri="{BB962C8B-B14F-4D97-AF65-F5344CB8AC3E}">
        <p14:creationId xmlns:p14="http://schemas.microsoft.com/office/powerpoint/2010/main" val="4284766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12359</TotalTime>
  <Words>716</Words>
  <Application>Microsoft Office PowerPoint</Application>
  <PresentationFormat>On-screen Show (4:3)</PresentationFormat>
  <Paragraphs>101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Office Theme</vt:lpstr>
      <vt:lpstr>Together we can create pathways for people in need , enabling them to achieve economic and social progress and enjoy a better quality of life.</vt:lpstr>
      <vt:lpstr>PowerPoint Presentation</vt:lpstr>
      <vt:lpstr>NOC’s Innovative Development Approach &amp; Business Model</vt:lpstr>
      <vt:lpstr>NOC Is Making a Measurable Difference…</vt:lpstr>
      <vt:lpstr>PowerPoint Presentation</vt:lpstr>
      <vt:lpstr>NOC’s mantra….  Be a caring neighbor…touch the lives of people by connecting, listening, and helping them with  love, compassion, and goodness.</vt:lpstr>
      <vt:lpstr>Reflections  Cultivation of the soul…</vt:lpstr>
      <vt:lpstr>Poverty … A Two-Edged Sword</vt:lpstr>
      <vt:lpstr>A Few More Words on Poverty </vt:lpstr>
      <vt:lpstr>Self Realization and Development</vt:lpstr>
      <vt:lpstr>My Inspiration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Naren</dc:creator>
  <cp:lastModifiedBy>Martha Sharma</cp:lastModifiedBy>
  <cp:revision>149</cp:revision>
  <cp:lastPrinted>2019-04-15T11:29:02Z</cp:lastPrinted>
  <dcterms:created xsi:type="dcterms:W3CDTF">2019-01-04T02:28:14Z</dcterms:created>
  <dcterms:modified xsi:type="dcterms:W3CDTF">2022-09-01T00:54:56Z</dcterms:modified>
</cp:coreProperties>
</file>